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22"/>
  </p:notesMasterIdLst>
  <p:handoutMasterIdLst>
    <p:handoutMasterId r:id="rId23"/>
  </p:handoutMasterIdLst>
  <p:sldIdLst>
    <p:sldId id="277" r:id="rId3"/>
    <p:sldId id="356" r:id="rId4"/>
    <p:sldId id="357" r:id="rId5"/>
    <p:sldId id="358" r:id="rId6"/>
    <p:sldId id="303" r:id="rId7"/>
    <p:sldId id="419" r:id="rId8"/>
    <p:sldId id="418" r:id="rId9"/>
    <p:sldId id="417" r:id="rId10"/>
    <p:sldId id="360" r:id="rId11"/>
    <p:sldId id="423" r:id="rId12"/>
    <p:sldId id="305" r:id="rId13"/>
    <p:sldId id="424" r:id="rId14"/>
    <p:sldId id="425" r:id="rId15"/>
    <p:sldId id="426" r:id="rId16"/>
    <p:sldId id="427" r:id="rId17"/>
    <p:sldId id="428" r:id="rId18"/>
    <p:sldId id="429" r:id="rId19"/>
    <p:sldId id="430" r:id="rId20"/>
    <p:sldId id="3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5" autoAdjust="0"/>
    <p:restoredTop sz="94660"/>
  </p:normalViewPr>
  <p:slideViewPr>
    <p:cSldViewPr snapToGrid="0">
      <p:cViewPr varScale="1">
        <p:scale>
          <a:sx n="93" d="100"/>
          <a:sy n="93" d="100"/>
        </p:scale>
        <p:origin x="278"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t>6/1/2023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emf"/></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5427341"/>
            <a:ext cx="12196420" cy="151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graphicFrame>
        <p:nvGraphicFramePr>
          <p:cNvPr id="48" name="Object 47">
            <a:extLst>
              <a:ext uri="{FF2B5EF4-FFF2-40B4-BE49-F238E27FC236}">
                <a16:creationId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689304721"/>
              </p:ext>
            </p:extLst>
          </p:nvPr>
        </p:nvGraphicFramePr>
        <p:xfrm>
          <a:off x="76788" y="3121720"/>
          <a:ext cx="3303056" cy="3148059"/>
        </p:xfrm>
        <a:graphic>
          <a:graphicData uri="http://schemas.openxmlformats.org/presentationml/2006/ole">
            <mc:AlternateContent xmlns:mc="http://schemas.openxmlformats.org/markup-compatibility/2006">
              <mc:Choice xmlns:v="urn:schemas-microsoft-com:vml" Requires="v">
                <p:oleObj spid="_x0000_s8467" name="CorelDRAW" r:id="rId3" imgW="2169000" imgH="2169360" progId="">
                  <p:embed/>
                </p:oleObj>
              </mc:Choice>
              <mc:Fallback>
                <p:oleObj name="CorelDRAW" r:id="rId3" imgW="2169000" imgH="2169360" progId="">
                  <p:embed/>
                  <p:pic>
                    <p:nvPicPr>
                      <p:cNvPr id="0" name=""/>
                      <p:cNvPicPr>
                        <a:picLocks noChangeAspect="1" noChangeArrowheads="1"/>
                      </p:cNvPicPr>
                      <p:nvPr/>
                    </p:nvPicPr>
                    <p:blipFill>
                      <a:blip r:embed="rId4">
                        <a:lum bright="77000"/>
                        <a:extLst>
                          <a:ext uri="{28A0092B-C50C-407E-A947-70E740481C1C}">
                            <a14:useLocalDpi xmlns:a14="http://schemas.microsoft.com/office/drawing/2010/main" val="0"/>
                          </a:ext>
                        </a:extLst>
                      </a:blip>
                      <a:srcRect/>
                      <a:stretch>
                        <a:fillRect/>
                      </a:stretch>
                    </p:blipFill>
                    <p:spPr bwMode="auto">
                      <a:xfrm>
                        <a:off x="76788" y="3121720"/>
                        <a:ext cx="3303056" cy="3148059"/>
                      </a:xfrm>
                      <a:prstGeom prst="rect">
                        <a:avLst/>
                      </a:prstGeom>
                      <a:noFill/>
                    </p:spPr>
                  </p:pic>
                </p:oleObj>
              </mc:Fallback>
            </mc:AlternateContent>
          </a:graphicData>
        </a:graphic>
      </p:graphicFrame>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124074" y="2025525"/>
            <a:ext cx="6829425"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5">
            <a:extLst>
              <a:ext uri="{BEBA8EAE-BF5A-486C-A8C5-ECC9F3942E4B}">
                <a14:imgProps xmlns:a14="http://schemas.microsoft.com/office/drawing/2010/main">
                  <a14:imgLayer r:embed="rId6">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2104" y="24501"/>
            <a:ext cx="3859753" cy="1538254"/>
          </a:xfrm>
          <a:prstGeom prst="rect">
            <a:avLst/>
          </a:prstGeom>
        </p:spPr>
      </p:pic>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74742" y="5994350"/>
            <a:ext cx="5151810"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smtClean="0">
                <a:solidFill>
                  <a:prstClr val="black">
                    <a:lumMod val="85000"/>
                    <a:lumOff val="15000"/>
                  </a:prstClr>
                </a:solidFill>
                <a:latin typeface="Times New Roman" panose="02020603050405020304" pitchFamily="18" charset="0"/>
                <a:cs typeface="Times New Roman" panose="02020603050405020304" pitchFamily="18" charset="0"/>
              </a:rPr>
              <a:t>Proliferation and </a:t>
            </a:r>
            <a:r>
              <a:rPr lang="en-US" sz="2400" b="1" dirty="0" err="1" smtClean="0">
                <a:solidFill>
                  <a:prstClr val="black">
                    <a:lumMod val="85000"/>
                    <a:lumOff val="15000"/>
                  </a:prstClr>
                </a:solidFill>
                <a:latin typeface="Times New Roman" panose="02020603050405020304" pitchFamily="18" charset="0"/>
                <a:cs typeface="Times New Roman" panose="02020603050405020304" pitchFamily="18" charset="0"/>
              </a:rPr>
              <a:t>IoT</a:t>
            </a:r>
            <a:r>
              <a:rPr lang="en-US" sz="2400" b="1" dirty="0" smtClean="0">
                <a:solidFill>
                  <a:prstClr val="black">
                    <a:lumMod val="85000"/>
                    <a:lumOff val="15000"/>
                  </a:prstClr>
                </a:solidFill>
                <a:latin typeface="Times New Roman" panose="02020603050405020304" pitchFamily="18" charset="0"/>
                <a:cs typeface="Times New Roman" panose="02020603050405020304" pitchFamily="18" charset="0"/>
              </a:rPr>
              <a:t> Devices</a:t>
            </a:r>
            <a:endParaRPr lang="en-US" sz="1600" dirty="0">
              <a:latin typeface="Raleway ExtraBold" pitchFamily="34" charset="-52"/>
            </a:endParaRPr>
          </a:p>
        </p:txBody>
      </p:sp>
      <p:sp>
        <p:nvSpPr>
          <p:cNvPr id="26" name="TextBox 25"/>
          <p:cNvSpPr txBox="1">
            <a:spLocks noChangeArrowheads="1"/>
          </p:cNvSpPr>
          <p:nvPr/>
        </p:nvSpPr>
        <p:spPr bwMode="auto">
          <a:xfrm>
            <a:off x="1981051" y="1562755"/>
            <a:ext cx="9210124" cy="37056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UNIVERSITY INSTITUTE OF ENGINEERING </a:t>
            </a:r>
          </a:p>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COMPUTER SCIENCE ENGINEERING</a:t>
            </a:r>
          </a:p>
          <a:p>
            <a:pPr lvl="0" algn="ctr" defTabSz="622300">
              <a:lnSpc>
                <a:spcPct val="90000"/>
              </a:lnSpc>
              <a:spcBef>
                <a:spcPct val="0"/>
              </a:spcBef>
              <a:spcAft>
                <a:spcPct val="350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Bachelor of Engineering (Computer Science &amp; Engineering) </a:t>
            </a:r>
          </a:p>
          <a:p>
            <a:pPr lvl="0" algn="ctr" defTabSz="622300">
              <a:lnSpc>
                <a:spcPct val="90000"/>
              </a:lnSpc>
              <a:spcBef>
                <a:spcPct val="0"/>
              </a:spcBef>
              <a:spcAft>
                <a:spcPct val="350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Subject Name: Internet of Things </a:t>
            </a:r>
          </a:p>
          <a:p>
            <a:pPr lvl="0" algn="ctr" defTabSz="622300">
              <a:lnSpc>
                <a:spcPct val="90000"/>
              </a:lnSpc>
              <a:spcBef>
                <a:spcPct val="0"/>
              </a:spcBef>
              <a:spcAft>
                <a:spcPct val="35000"/>
              </a:spcAft>
            </a:pPr>
            <a:r>
              <a:rPr lang="en-US" sz="2800" b="1" dirty="0">
                <a:solidFill>
                  <a:prstClr val="black">
                    <a:lumMod val="85000"/>
                    <a:lumOff val="15000"/>
                  </a:prstClr>
                </a:solidFill>
                <a:latin typeface="Times New Roman" panose="02020603050405020304" pitchFamily="18" charset="0"/>
                <a:cs typeface="Times New Roman" panose="02020603050405020304" pitchFamily="18" charset="0"/>
              </a:rPr>
              <a:t>Subject Code: </a:t>
            </a:r>
            <a:r>
              <a:rPr lang="en-US" sz="2800" b="1" dirty="0" smtClean="0">
                <a:solidFill>
                  <a:prstClr val="black">
                    <a:lumMod val="85000"/>
                    <a:lumOff val="15000"/>
                  </a:prstClr>
                </a:solidFill>
                <a:latin typeface="Times New Roman" panose="02020603050405020304" pitchFamily="18" charset="0"/>
                <a:cs typeface="Times New Roman" panose="02020603050405020304" pitchFamily="18" charset="0"/>
              </a:rPr>
              <a:t>20CST-357</a:t>
            </a:r>
            <a:r>
              <a:rPr lang="en-US" sz="3200" b="1" dirty="0" smtClean="0">
                <a:solidFill>
                  <a:prstClr val="black">
                    <a:lumMod val="85000"/>
                    <a:lumOff val="15000"/>
                  </a:prstClr>
                </a:solidFill>
                <a:latin typeface="Times New Roman" panose="02020603050405020304" pitchFamily="18" charset="0"/>
                <a:cs typeface="Times New Roman" panose="02020603050405020304" pitchFamily="18" charset="0"/>
              </a:rPr>
              <a:t> </a:t>
            </a: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eaLnBrk="1" hangingPunct="1"/>
            <a:endParaRPr lang="en-US" sz="1600" dirty="0">
              <a:latin typeface="Raleway ExtraBold" pitchFamily="34" charset="-52"/>
            </a:endParaRPr>
          </a:p>
        </p:txBody>
      </p:sp>
      <p:sp>
        <p:nvSpPr>
          <p:cNvPr id="2" name="Slide Number Placeholder 1">
            <a:extLst>
              <a:ext uri="{FF2B5EF4-FFF2-40B4-BE49-F238E27FC236}">
                <a16:creationId xmlns:a16="http://schemas.microsoft.com/office/drawing/2014/main" id="{8A0519E1-1767-43F5-A1E2-EE338E6B3EB7}"/>
              </a:ext>
            </a:extLst>
          </p:cNvPr>
          <p:cNvSpPr>
            <a:spLocks noGrp="1"/>
          </p:cNvSpPr>
          <p:nvPr>
            <p:ph type="sldNum" sz="quarter" idx="12"/>
          </p:nvPr>
        </p:nvSpPr>
        <p:spPr/>
        <p:txBody>
          <a:bodyPr/>
          <a:lstStyle/>
          <a:p>
            <a:fld id="{BDCDBBEF-AA6C-4BA6-85B2-A17D7F280E38}" type="slidenum">
              <a:rPr lang="en-US" smtClean="0"/>
              <a:t>1</a:t>
            </a:fld>
            <a:endParaRPr lang="en-US"/>
          </a:p>
        </p:txBody>
      </p:sp>
      <p:sp>
        <p:nvSpPr>
          <p:cNvPr id="3" name="TextBox 2">
            <a:extLst>
              <a:ext uri="{FF2B5EF4-FFF2-40B4-BE49-F238E27FC236}">
                <a16:creationId xmlns:a16="http://schemas.microsoft.com/office/drawing/2014/main" id="{813440DA-C028-4712-B1AE-75666AED2160}"/>
              </a:ext>
            </a:extLst>
          </p:cNvPr>
          <p:cNvSpPr txBox="1"/>
          <p:nvPr/>
        </p:nvSpPr>
        <p:spPr>
          <a:xfrm>
            <a:off x="685800" y="6269779"/>
            <a:ext cx="184731" cy="369332"/>
          </a:xfrm>
          <a:prstGeom prst="rect">
            <a:avLst/>
          </a:prstGeom>
          <a:noFill/>
        </p:spPr>
        <p:txBody>
          <a:bodyPr wrap="none" rtlCol="0">
            <a:spAutoFit/>
          </a:bodyPr>
          <a:lstStyle/>
          <a:p>
            <a:endParaRPr lang="en-IN" dirty="0"/>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10</a:t>
            </a:fld>
            <a:endParaRPr lang="en-US"/>
          </a:p>
        </p:txBody>
      </p:sp>
      <p:pic>
        <p:nvPicPr>
          <p:cNvPr id="2" name="Picture 1"/>
          <p:cNvPicPr>
            <a:picLocks noChangeAspect="1"/>
          </p:cNvPicPr>
          <p:nvPr/>
        </p:nvPicPr>
        <p:blipFill>
          <a:blip r:embed="rId2"/>
          <a:stretch>
            <a:fillRect/>
          </a:stretch>
        </p:blipFill>
        <p:spPr>
          <a:xfrm>
            <a:off x="0" y="1149101"/>
            <a:ext cx="11799370" cy="5708899"/>
          </a:xfrm>
          <a:prstGeom prst="rect">
            <a:avLst/>
          </a:prstGeom>
        </p:spPr>
      </p:pic>
    </p:spTree>
    <p:extLst>
      <p:ext uri="{BB962C8B-B14F-4D97-AF65-F5344CB8AC3E}">
        <p14:creationId xmlns:p14="http://schemas.microsoft.com/office/powerpoint/2010/main" val="1669029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92714"/>
            <a:ext cx="11717429" cy="5665286"/>
          </a:xfrm>
          <a:prstGeom prst="rect">
            <a:avLst/>
          </a:prstGeom>
        </p:spPr>
      </p:pic>
    </p:spTree>
    <p:extLst>
      <p:ext uri="{BB962C8B-B14F-4D97-AF65-F5344CB8AC3E}">
        <p14:creationId xmlns:p14="http://schemas.microsoft.com/office/powerpoint/2010/main" val="1727817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12</a:t>
            </a:fld>
            <a:endParaRPr lang="en-US"/>
          </a:p>
        </p:txBody>
      </p:sp>
      <p:pic>
        <p:nvPicPr>
          <p:cNvPr id="4" name="Picture 3"/>
          <p:cNvPicPr>
            <a:picLocks noChangeAspect="1"/>
          </p:cNvPicPr>
          <p:nvPr/>
        </p:nvPicPr>
        <p:blipFill>
          <a:blip r:embed="rId2"/>
          <a:stretch>
            <a:fillRect/>
          </a:stretch>
        </p:blipFill>
        <p:spPr>
          <a:xfrm>
            <a:off x="955967" y="1024092"/>
            <a:ext cx="10570270" cy="4929294"/>
          </a:xfrm>
          <a:prstGeom prst="rect">
            <a:avLst/>
          </a:prstGeom>
        </p:spPr>
      </p:pic>
    </p:spTree>
    <p:extLst>
      <p:ext uri="{BB962C8B-B14F-4D97-AF65-F5344CB8AC3E}">
        <p14:creationId xmlns:p14="http://schemas.microsoft.com/office/powerpoint/2010/main" val="2014527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13</a:t>
            </a:fld>
            <a:endParaRPr lang="en-US"/>
          </a:p>
        </p:txBody>
      </p:sp>
      <p:sp>
        <p:nvSpPr>
          <p:cNvPr id="3" name="TextBox 2"/>
          <p:cNvSpPr txBox="1"/>
          <p:nvPr/>
        </p:nvSpPr>
        <p:spPr>
          <a:xfrm>
            <a:off x="901341" y="191164"/>
            <a:ext cx="8234977" cy="523220"/>
          </a:xfrm>
          <a:prstGeom prst="rect">
            <a:avLst/>
          </a:prstGeom>
          <a:noFill/>
        </p:spPr>
        <p:txBody>
          <a:bodyPr wrap="square" rtlCol="0">
            <a:spAutoFit/>
          </a:bodyPr>
          <a:lstStyle/>
          <a:p>
            <a:r>
              <a:rPr lang="en-US" sz="2800" b="1" dirty="0" smtClean="0"/>
              <a:t>Economic and Development Opportunities (CO-2)</a:t>
            </a:r>
            <a:endParaRPr lang="en-US" sz="2800" b="1" dirty="0"/>
          </a:p>
        </p:txBody>
      </p:sp>
      <p:pic>
        <p:nvPicPr>
          <p:cNvPr id="4" name="Picture 3"/>
          <p:cNvPicPr>
            <a:picLocks noChangeAspect="1"/>
          </p:cNvPicPr>
          <p:nvPr/>
        </p:nvPicPr>
        <p:blipFill>
          <a:blip r:embed="rId2"/>
          <a:stretch>
            <a:fillRect/>
          </a:stretch>
        </p:blipFill>
        <p:spPr>
          <a:xfrm>
            <a:off x="751117" y="805618"/>
            <a:ext cx="10966313" cy="6052382"/>
          </a:xfrm>
          <a:prstGeom prst="rect">
            <a:avLst/>
          </a:prstGeom>
        </p:spPr>
      </p:pic>
    </p:spTree>
    <p:extLst>
      <p:ext uri="{BB962C8B-B14F-4D97-AF65-F5344CB8AC3E}">
        <p14:creationId xmlns:p14="http://schemas.microsoft.com/office/powerpoint/2010/main" val="128739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14</a:t>
            </a:fld>
            <a:endParaRPr lang="en-US"/>
          </a:p>
        </p:txBody>
      </p:sp>
      <p:pic>
        <p:nvPicPr>
          <p:cNvPr id="3" name="Picture 2"/>
          <p:cNvPicPr>
            <a:picLocks noChangeAspect="1"/>
          </p:cNvPicPr>
          <p:nvPr/>
        </p:nvPicPr>
        <p:blipFill>
          <a:blip r:embed="rId2"/>
          <a:stretch>
            <a:fillRect/>
          </a:stretch>
        </p:blipFill>
        <p:spPr>
          <a:xfrm>
            <a:off x="751117" y="0"/>
            <a:ext cx="10993627" cy="6308404"/>
          </a:xfrm>
          <a:prstGeom prst="rect">
            <a:avLst/>
          </a:prstGeom>
        </p:spPr>
      </p:pic>
    </p:spTree>
    <p:extLst>
      <p:ext uri="{BB962C8B-B14F-4D97-AF65-F5344CB8AC3E}">
        <p14:creationId xmlns:p14="http://schemas.microsoft.com/office/powerpoint/2010/main" val="1605093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15</a:t>
            </a:fld>
            <a:endParaRPr lang="en-US"/>
          </a:p>
        </p:txBody>
      </p:sp>
      <p:pic>
        <p:nvPicPr>
          <p:cNvPr id="3" name="Picture 2"/>
          <p:cNvPicPr>
            <a:picLocks noChangeAspect="1"/>
          </p:cNvPicPr>
          <p:nvPr/>
        </p:nvPicPr>
        <p:blipFill>
          <a:blip r:embed="rId2"/>
          <a:stretch>
            <a:fillRect/>
          </a:stretch>
        </p:blipFill>
        <p:spPr>
          <a:xfrm>
            <a:off x="1201787" y="300400"/>
            <a:ext cx="10160569" cy="5666640"/>
          </a:xfrm>
          <a:prstGeom prst="rect">
            <a:avLst/>
          </a:prstGeom>
        </p:spPr>
      </p:pic>
    </p:spTree>
    <p:extLst>
      <p:ext uri="{BB962C8B-B14F-4D97-AF65-F5344CB8AC3E}">
        <p14:creationId xmlns:p14="http://schemas.microsoft.com/office/powerpoint/2010/main" val="1070435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16</a:t>
            </a:fld>
            <a:endParaRPr lang="en-US"/>
          </a:p>
        </p:txBody>
      </p:sp>
      <p:pic>
        <p:nvPicPr>
          <p:cNvPr id="3" name="Picture 2"/>
          <p:cNvPicPr>
            <a:picLocks noChangeAspect="1"/>
          </p:cNvPicPr>
          <p:nvPr/>
        </p:nvPicPr>
        <p:blipFill>
          <a:blip r:embed="rId2"/>
          <a:stretch>
            <a:fillRect/>
          </a:stretch>
        </p:blipFill>
        <p:spPr>
          <a:xfrm>
            <a:off x="819401" y="0"/>
            <a:ext cx="10952655" cy="6858000"/>
          </a:xfrm>
          <a:prstGeom prst="rect">
            <a:avLst/>
          </a:prstGeom>
        </p:spPr>
      </p:pic>
    </p:spTree>
    <p:extLst>
      <p:ext uri="{BB962C8B-B14F-4D97-AF65-F5344CB8AC3E}">
        <p14:creationId xmlns:p14="http://schemas.microsoft.com/office/powerpoint/2010/main" val="2614356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17</a:t>
            </a:fld>
            <a:endParaRPr lang="en-US"/>
          </a:p>
        </p:txBody>
      </p:sp>
      <p:pic>
        <p:nvPicPr>
          <p:cNvPr id="3" name="Picture 2"/>
          <p:cNvPicPr>
            <a:picLocks noChangeAspect="1"/>
          </p:cNvPicPr>
          <p:nvPr/>
        </p:nvPicPr>
        <p:blipFill>
          <a:blip r:embed="rId2"/>
          <a:stretch>
            <a:fillRect/>
          </a:stretch>
        </p:blipFill>
        <p:spPr>
          <a:xfrm>
            <a:off x="778431" y="0"/>
            <a:ext cx="10966313" cy="6431296"/>
          </a:xfrm>
          <a:prstGeom prst="rect">
            <a:avLst/>
          </a:prstGeom>
        </p:spPr>
      </p:pic>
    </p:spTree>
    <p:extLst>
      <p:ext uri="{BB962C8B-B14F-4D97-AF65-F5344CB8AC3E}">
        <p14:creationId xmlns:p14="http://schemas.microsoft.com/office/powerpoint/2010/main" val="585168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18</a:t>
            </a:fld>
            <a:endParaRPr lang="en-US"/>
          </a:p>
        </p:txBody>
      </p:sp>
      <p:pic>
        <p:nvPicPr>
          <p:cNvPr id="4" name="Picture 3"/>
          <p:cNvPicPr>
            <a:picLocks noChangeAspect="1"/>
          </p:cNvPicPr>
          <p:nvPr/>
        </p:nvPicPr>
        <p:blipFill>
          <a:blip r:embed="rId2"/>
          <a:stretch>
            <a:fillRect/>
          </a:stretch>
        </p:blipFill>
        <p:spPr>
          <a:xfrm>
            <a:off x="122909" y="1146983"/>
            <a:ext cx="11853997" cy="4328493"/>
          </a:xfrm>
          <a:prstGeom prst="rect">
            <a:avLst/>
          </a:prstGeom>
        </p:spPr>
      </p:pic>
    </p:spTree>
    <p:extLst>
      <p:ext uri="{BB962C8B-B14F-4D97-AF65-F5344CB8AC3E}">
        <p14:creationId xmlns:p14="http://schemas.microsoft.com/office/powerpoint/2010/main" val="3714296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19</a:t>
            </a:fld>
            <a:endParaRPr lang="en-US"/>
          </a:p>
        </p:txBody>
      </p:sp>
      <p:sp>
        <p:nvSpPr>
          <p:cNvPr id="3" name="TextBox 2"/>
          <p:cNvSpPr txBox="1"/>
          <p:nvPr/>
        </p:nvSpPr>
        <p:spPr>
          <a:xfrm>
            <a:off x="1010594" y="163854"/>
            <a:ext cx="2540142" cy="707886"/>
          </a:xfrm>
          <a:prstGeom prst="rect">
            <a:avLst/>
          </a:prstGeom>
          <a:noFill/>
        </p:spPr>
        <p:txBody>
          <a:bodyPr wrap="square" rtlCol="0">
            <a:spAutoFit/>
          </a:bodyPr>
          <a:lstStyle/>
          <a:p>
            <a:r>
              <a:rPr lang="en-US" sz="4000" b="1" dirty="0" smtClean="0"/>
              <a:t>Summary </a:t>
            </a:r>
            <a:endParaRPr lang="en-US" sz="4000" b="1" dirty="0"/>
          </a:p>
        </p:txBody>
      </p:sp>
      <p:sp>
        <p:nvSpPr>
          <p:cNvPr id="5" name="Rectangle 4"/>
          <p:cNvSpPr/>
          <p:nvPr/>
        </p:nvSpPr>
        <p:spPr>
          <a:xfrm>
            <a:off x="0" y="1305342"/>
            <a:ext cx="12031534" cy="4154983"/>
          </a:xfrm>
          <a:prstGeom prst="rect">
            <a:avLst/>
          </a:prstGeom>
        </p:spPr>
        <p:txBody>
          <a:bodyPr wrap="square">
            <a:spAutoFit/>
          </a:bodyPr>
          <a:lstStyle/>
          <a:p>
            <a:pPr algn="just"/>
            <a:r>
              <a:rPr lang="en-US" sz="2400" dirty="0"/>
              <a:t>The majority of the device-enablement value pool is based in the Americas, where it was worth €5.5 billion in 2018. Device enablement’s importance to the </a:t>
            </a:r>
            <a:r>
              <a:rPr lang="en-US" sz="2400" dirty="0" err="1"/>
              <a:t>IoT</a:t>
            </a:r>
            <a:r>
              <a:rPr lang="en-US" sz="2400" dirty="0"/>
              <a:t> and its global revenue growth also means that both technological and business opportunities will be almost geography-agnostic and grow at similar rates. And although enterprise customers will remain the largest customer segment, device-enablement platforms will see fast uptake among small and mid-sized customers</a:t>
            </a:r>
            <a:r>
              <a:rPr lang="en-US" sz="2400" dirty="0" smtClean="0"/>
              <a:t>.</a:t>
            </a:r>
            <a:endParaRPr lang="en-US" sz="2400" dirty="0"/>
          </a:p>
          <a:p>
            <a:pPr algn="just"/>
            <a:r>
              <a:rPr lang="en-US" sz="2400" dirty="0"/>
              <a:t>The growing market for </a:t>
            </a:r>
            <a:r>
              <a:rPr lang="en-US" sz="2400" dirty="0" err="1"/>
              <a:t>IoT</a:t>
            </a:r>
            <a:r>
              <a:rPr lang="en-US" sz="2400" dirty="0"/>
              <a:t> technology reflects some of the ways in which maturing technologies have begun to fulfill the promises of the </a:t>
            </a:r>
            <a:r>
              <a:rPr lang="en-US" sz="2400" dirty="0" err="1"/>
              <a:t>IoT</a:t>
            </a:r>
            <a:r>
              <a:rPr lang="en-US" sz="2400" dirty="0"/>
              <a:t>. PE funds should evaluate opportunities to leverage </a:t>
            </a:r>
            <a:r>
              <a:rPr lang="en-US" sz="2400" dirty="0" err="1"/>
              <a:t>IoT</a:t>
            </a:r>
            <a:r>
              <a:rPr lang="en-US" sz="2400" dirty="0"/>
              <a:t> in their portfolio companies and look for emerging investment opportunities in both the </a:t>
            </a:r>
            <a:r>
              <a:rPr lang="en-US" sz="2400" dirty="0" err="1"/>
              <a:t>IoT</a:t>
            </a:r>
            <a:r>
              <a:rPr lang="en-US" sz="2400" dirty="0"/>
              <a:t> market and in sectors that can reap outsized benefits from these technologies.</a:t>
            </a:r>
          </a:p>
        </p:txBody>
      </p:sp>
    </p:spTree>
    <p:extLst>
      <p:ext uri="{BB962C8B-B14F-4D97-AF65-F5344CB8AC3E}">
        <p14:creationId xmlns:p14="http://schemas.microsoft.com/office/powerpoint/2010/main" val="507662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2398" y="1028700"/>
            <a:ext cx="4890901" cy="4873625"/>
          </a:xfrm>
        </p:spPr>
        <p:txBody>
          <a:bodyPr>
            <a:normAutofit/>
          </a:bodyPr>
          <a:lstStyle/>
          <a:p>
            <a:endParaRPr lang="en-US" sz="2400" dirty="0" smtClean="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2</a:t>
            </a:fld>
            <a:endParaRPr lang="en-US" dirty="0"/>
          </a:p>
        </p:txBody>
      </p:sp>
      <p:sp>
        <p:nvSpPr>
          <p:cNvPr id="8" name="Title 7"/>
          <p:cNvSpPr txBox="1">
            <a:spLocks noGrp="1" noChangeArrowheads="1"/>
          </p:cNvSpPr>
          <p:nvPr>
            <p:ph type="title"/>
          </p:nvPr>
        </p:nvSpPr>
        <p:spPr bwMode="auto">
          <a:xfrm>
            <a:off x="804335" y="259436"/>
            <a:ext cx="5190946" cy="7130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smtClean="0">
                <a:latin typeface="Casper Bold" panose="02000806040000020004" pitchFamily="2" charset="0"/>
                <a:ea typeface="Karla" pitchFamily="2" charset="0"/>
                <a:cs typeface="Karla" pitchFamily="2" charset="0"/>
              </a:rPr>
              <a:t>Internet of Things</a:t>
            </a:r>
            <a:endParaRPr lang="en-US" sz="1600" dirty="0">
              <a:latin typeface="Raleway ExtraBold" pitchFamily="34" charset="-52"/>
            </a:endParaRPr>
          </a:p>
        </p:txBody>
      </p:sp>
      <p:sp>
        <p:nvSpPr>
          <p:cNvPr id="2" name="Rectangle 1"/>
          <p:cNvSpPr/>
          <p:nvPr/>
        </p:nvSpPr>
        <p:spPr>
          <a:xfrm>
            <a:off x="6404982" y="838200"/>
            <a:ext cx="4758317" cy="50605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 y="1283529"/>
            <a:ext cx="6377669" cy="5447645"/>
          </a:xfrm>
          <a:prstGeom prst="rect">
            <a:avLst/>
          </a:prstGeom>
        </p:spPr>
        <p:txBody>
          <a:bodyPr wrap="square">
            <a:spAutoFit/>
          </a:bodyPr>
          <a:lstStyle/>
          <a:p>
            <a:pPr algn="just"/>
            <a:r>
              <a:rPr lang="en-US" sz="2400" b="1" dirty="0"/>
              <a:t>Course </a:t>
            </a:r>
            <a:r>
              <a:rPr lang="en-US" sz="2400" b="1" dirty="0" smtClean="0"/>
              <a:t>Outcomes:</a:t>
            </a:r>
          </a:p>
          <a:p>
            <a:pPr algn="just"/>
            <a:endParaRPr lang="en-US" sz="2400" b="1" dirty="0" smtClean="0"/>
          </a:p>
          <a:p>
            <a:pPr lvl="0" algn="just"/>
            <a:r>
              <a:rPr lang="en-US" sz="2000" b="1" dirty="0" smtClean="0"/>
              <a:t>1. </a:t>
            </a:r>
            <a:r>
              <a:rPr lang="en-US" sz="2000" dirty="0" smtClean="0"/>
              <a:t>Analyze </a:t>
            </a:r>
            <a:r>
              <a:rPr lang="en-US" sz="2000" dirty="0"/>
              <a:t>the basic terminologies associated with </a:t>
            </a:r>
            <a:r>
              <a:rPr lang="en-US" sz="2000" dirty="0" err="1" smtClean="0"/>
              <a:t>IoT</a:t>
            </a:r>
            <a:r>
              <a:rPr lang="en-US" sz="2000" dirty="0" smtClean="0"/>
              <a:t> </a:t>
            </a:r>
            <a:r>
              <a:rPr lang="en-US" sz="2000" dirty="0"/>
              <a:t>and use it</a:t>
            </a:r>
            <a:r>
              <a:rPr lang="en-US" sz="2000" dirty="0" smtClean="0"/>
              <a:t>.</a:t>
            </a:r>
          </a:p>
          <a:p>
            <a:pPr lvl="0" algn="just"/>
            <a:endParaRPr lang="en-US" sz="2000" dirty="0"/>
          </a:p>
          <a:p>
            <a:pPr lvl="0" algn="just"/>
            <a:r>
              <a:rPr lang="en-US" sz="2000" b="1" dirty="0" smtClean="0"/>
              <a:t>2.</a:t>
            </a:r>
            <a:r>
              <a:rPr lang="en-US" sz="2000" dirty="0" smtClean="0"/>
              <a:t> Justify </a:t>
            </a:r>
            <a:r>
              <a:rPr lang="en-US" sz="2000" dirty="0"/>
              <a:t>the applications of internet of things and correlate them</a:t>
            </a:r>
            <a:r>
              <a:rPr lang="en-US" sz="2000" dirty="0" smtClean="0"/>
              <a:t>.</a:t>
            </a:r>
          </a:p>
          <a:p>
            <a:pPr lvl="0" algn="just"/>
            <a:endParaRPr lang="en-US" sz="2000" dirty="0"/>
          </a:p>
          <a:p>
            <a:pPr lvl="0" algn="just"/>
            <a:r>
              <a:rPr lang="en-US" sz="2000" b="1" dirty="0" smtClean="0"/>
              <a:t>3.</a:t>
            </a:r>
            <a:r>
              <a:rPr lang="en-US" sz="2000" dirty="0" smtClean="0"/>
              <a:t> Compare </a:t>
            </a:r>
            <a:r>
              <a:rPr lang="en-US" sz="2000" dirty="0"/>
              <a:t>different objects and communication strategies and also able to see the issues raised by communication strategies in </a:t>
            </a:r>
            <a:r>
              <a:rPr lang="en-US" sz="2000" dirty="0" err="1" smtClean="0"/>
              <a:t>IoT</a:t>
            </a:r>
            <a:r>
              <a:rPr lang="en-US" sz="2000" dirty="0" smtClean="0"/>
              <a:t>.</a:t>
            </a:r>
          </a:p>
          <a:p>
            <a:pPr lvl="0" algn="just"/>
            <a:endParaRPr lang="en-US" sz="2000" dirty="0"/>
          </a:p>
          <a:p>
            <a:pPr lvl="0" algn="just"/>
            <a:r>
              <a:rPr lang="en-US" sz="2000" b="1" dirty="0" smtClean="0"/>
              <a:t>4.</a:t>
            </a:r>
            <a:r>
              <a:rPr lang="en-US" sz="2000" dirty="0" smtClean="0"/>
              <a:t> Examine </a:t>
            </a:r>
            <a:r>
              <a:rPr lang="en-US" sz="2000" dirty="0"/>
              <a:t>the protocols required for communication and packet size required for each application. </a:t>
            </a:r>
            <a:endParaRPr lang="en-US" sz="2000" dirty="0" smtClean="0"/>
          </a:p>
          <a:p>
            <a:pPr lvl="0" algn="just"/>
            <a:endParaRPr lang="en-US" sz="2000" dirty="0"/>
          </a:p>
          <a:p>
            <a:pPr lvl="0" algn="just"/>
            <a:r>
              <a:rPr lang="en-US" sz="2000" b="1" dirty="0" smtClean="0"/>
              <a:t>5.</a:t>
            </a:r>
            <a:r>
              <a:rPr lang="en-US" sz="2000" dirty="0" smtClean="0"/>
              <a:t> Illustrate </a:t>
            </a:r>
            <a:r>
              <a:rPr lang="en-US" sz="2000" dirty="0"/>
              <a:t>security issues with </a:t>
            </a:r>
            <a:r>
              <a:rPr lang="en-US" sz="2000" dirty="0" err="1" smtClean="0"/>
              <a:t>IoT</a:t>
            </a:r>
            <a:r>
              <a:rPr lang="en-US" sz="2000" dirty="0" smtClean="0"/>
              <a:t> </a:t>
            </a:r>
            <a:r>
              <a:rPr lang="en-US" sz="2000" dirty="0"/>
              <a:t>like security, privacy, communication standard and some other legal issues</a:t>
            </a:r>
            <a:r>
              <a:rPr lang="en-US" sz="2000" dirty="0" smtClean="0"/>
              <a:t>.</a:t>
            </a:r>
            <a:endParaRPr lang="en-US" sz="2000" dirty="0"/>
          </a:p>
        </p:txBody>
      </p:sp>
      <p:pic>
        <p:nvPicPr>
          <p:cNvPr id="13" name="Picture 12">
            <a:extLst>
              <a:ext uri="{FF2B5EF4-FFF2-40B4-BE49-F238E27FC236}">
                <a16:creationId xmlns:a16="http://schemas.microsoft.com/office/drawing/2014/main" id="{64A633D6-D0DB-4089-9B16-A515F8FFC786}"/>
              </a:ext>
            </a:extLst>
          </p:cNvPr>
          <p:cNvPicPr>
            <a:picLocks noChangeAspect="1"/>
          </p:cNvPicPr>
          <p:nvPr/>
        </p:nvPicPr>
        <p:blipFill>
          <a:blip r:embed="rId2"/>
          <a:stretch>
            <a:fillRect/>
          </a:stretch>
        </p:blipFill>
        <p:spPr>
          <a:xfrm>
            <a:off x="6543531" y="1420427"/>
            <a:ext cx="4417743" cy="3844031"/>
          </a:xfrm>
          <a:prstGeom prst="rect">
            <a:avLst/>
          </a:prstGeom>
        </p:spPr>
      </p:pic>
    </p:spTree>
    <p:extLst>
      <p:ext uri="{BB962C8B-B14F-4D97-AF65-F5344CB8AC3E}">
        <p14:creationId xmlns:p14="http://schemas.microsoft.com/office/powerpoint/2010/main" val="24319372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635329"/>
            <a:ext cx="12058847" cy="762178"/>
          </a:xfrm>
        </p:spPr>
        <p:txBody>
          <a:bodyPr>
            <a:noAutofit/>
          </a:bodyPr>
          <a:lstStyle/>
          <a:p>
            <a:pPr algn="ctr"/>
            <a:r>
              <a:rPr lang="en-US" sz="6000" b="1" dirty="0" smtClean="0"/>
              <a:t>UNIT 3</a:t>
            </a:r>
            <a:br>
              <a:rPr lang="en-US" sz="6000" b="1" dirty="0" smtClean="0"/>
            </a:br>
            <a:r>
              <a:rPr lang="en-US" sz="6000" b="1" dirty="0" smtClean="0"/>
              <a:t/>
            </a:r>
            <a:br>
              <a:rPr lang="en-US" sz="6000" b="1" dirty="0" smtClean="0"/>
            </a:br>
            <a:r>
              <a:rPr lang="en-US" sz="6000" b="1" dirty="0" smtClean="0"/>
              <a:t>CHAPTER 6</a:t>
            </a:r>
            <a:br>
              <a:rPr lang="en-US" sz="6000" b="1" dirty="0" smtClean="0"/>
            </a:br>
            <a:r>
              <a:rPr lang="en-US" sz="6000" b="1" dirty="0" smtClean="0"/>
              <a:t/>
            </a:r>
            <a:br>
              <a:rPr lang="en-US" sz="6000" b="1" dirty="0" smtClean="0"/>
            </a:br>
            <a:r>
              <a:rPr lang="en-US" sz="6000" b="1" dirty="0" smtClean="0"/>
              <a:t>Proliferation and </a:t>
            </a:r>
            <a:r>
              <a:rPr lang="en-US" sz="6000" b="1" dirty="0" err="1" smtClean="0"/>
              <a:t>IoT</a:t>
            </a:r>
            <a:r>
              <a:rPr lang="en-US" sz="6000" b="1" dirty="0" smtClean="0"/>
              <a:t> Devices</a:t>
            </a:r>
            <a:endParaRPr lang="en-US" sz="6000" b="1" dirty="0"/>
          </a:p>
        </p:txBody>
      </p:sp>
      <p:sp>
        <p:nvSpPr>
          <p:cNvPr id="3" name="Slide Number Placeholder 2"/>
          <p:cNvSpPr>
            <a:spLocks noGrp="1"/>
          </p:cNvSpPr>
          <p:nvPr>
            <p:ph type="sldNum" sz="quarter" idx="12"/>
          </p:nvPr>
        </p:nvSpPr>
        <p:spPr/>
        <p:txBody>
          <a:bodyPr/>
          <a:lstStyle/>
          <a:p>
            <a:fld id="{BDCDBBEF-AA6C-4BA6-85B2-A17D7F280E38}" type="slidenum">
              <a:rPr lang="en-US" smtClean="0"/>
              <a:t>3</a:t>
            </a:fld>
            <a:endParaRPr lang="en-US"/>
          </a:p>
        </p:txBody>
      </p:sp>
    </p:spTree>
    <p:extLst>
      <p:ext uri="{BB962C8B-B14F-4D97-AF65-F5344CB8AC3E}">
        <p14:creationId xmlns:p14="http://schemas.microsoft.com/office/powerpoint/2010/main" val="3379328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51471" y="3589338"/>
            <a:ext cx="3111829" cy="1916008"/>
          </a:xfrm>
        </p:spPr>
        <p:txBody>
          <a:bodyPr>
            <a:normAutofit/>
          </a:bodyPr>
          <a:lstStyle/>
          <a:p>
            <a:pPr marL="0" indent="0">
              <a:buNone/>
            </a:pPr>
            <a:endParaRPr lang="en-US" sz="2400" dirty="0" smtClean="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655521" y="1897983"/>
            <a:ext cx="4056033" cy="4102767"/>
          </a:xfrm>
        </p:spPr>
        <p:txBody>
          <a:bodyPr>
            <a:normAutofit/>
          </a:bodyPr>
          <a:lstStyle/>
          <a:p>
            <a:endParaRPr lang="en-US" sz="2000" b="1" dirty="0" smtClean="0"/>
          </a:p>
          <a:p>
            <a:pPr algn="just"/>
            <a:r>
              <a:rPr lang="en-US" sz="2000" dirty="0" err="1" smtClean="0"/>
              <a:t>IoT</a:t>
            </a:r>
            <a:r>
              <a:rPr lang="en-US" sz="2000" dirty="0" smtClean="0"/>
              <a:t> used </a:t>
            </a:r>
            <a:r>
              <a:rPr lang="en-US" sz="2000" dirty="0"/>
              <a:t>in Legal Actions, Regulatory, Legal, and Rights Issues </a:t>
            </a:r>
            <a:r>
              <a:rPr lang="en-US" sz="2000" dirty="0" smtClean="0"/>
              <a:t>Summary</a:t>
            </a:r>
          </a:p>
          <a:p>
            <a:pPr algn="just"/>
            <a:r>
              <a:rPr lang="en-US" sz="2000" dirty="0" smtClean="0"/>
              <a:t> </a:t>
            </a:r>
          </a:p>
          <a:p>
            <a:pPr algn="just"/>
            <a:r>
              <a:rPr lang="en-US" sz="2000" dirty="0" smtClean="0"/>
              <a:t>Emerging </a:t>
            </a:r>
            <a:r>
              <a:rPr lang="en-US" sz="2000" dirty="0"/>
              <a:t>Economy and Development Issues: Ensuring </a:t>
            </a:r>
            <a:r>
              <a:rPr lang="en-US" sz="2000" dirty="0" err="1"/>
              <a:t>IoT</a:t>
            </a:r>
            <a:r>
              <a:rPr lang="en-US" sz="2000" dirty="0"/>
              <a:t> Opportunities are </a:t>
            </a:r>
            <a:r>
              <a:rPr lang="en-US" sz="2000" dirty="0" smtClean="0"/>
              <a:t>Global</a:t>
            </a:r>
          </a:p>
          <a:p>
            <a:pPr algn="just"/>
            <a:endParaRPr lang="en-US" sz="2000" dirty="0"/>
          </a:p>
          <a:p>
            <a:pPr algn="just"/>
            <a:r>
              <a:rPr lang="en-US" sz="2000" dirty="0" smtClean="0"/>
              <a:t>Economic </a:t>
            </a:r>
            <a:r>
              <a:rPr lang="en-US" sz="2000" dirty="0"/>
              <a:t>and Development Opportunities.</a:t>
            </a:r>
          </a:p>
          <a:p>
            <a:endParaRPr lang="en-US" sz="2000" dirty="0" smtClean="0">
              <a:solidFill>
                <a:schemeClr val="tx1">
                  <a:lumMod val="85000"/>
                  <a:lumOff val="15000"/>
                </a:schemeClr>
              </a:solidFill>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4</a:t>
            </a:fld>
            <a:endParaRPr lang="en-US" dirty="0"/>
          </a:p>
        </p:txBody>
      </p:sp>
      <p:sp>
        <p:nvSpPr>
          <p:cNvPr id="8" name="Title 7"/>
          <p:cNvSpPr txBox="1">
            <a:spLocks noGrp="1" noChangeArrowheads="1"/>
          </p:cNvSpPr>
          <p:nvPr>
            <p:ph type="title"/>
          </p:nvPr>
        </p:nvSpPr>
        <p:spPr bwMode="auto">
          <a:xfrm>
            <a:off x="845306" y="115069"/>
            <a:ext cx="4456567" cy="1322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smtClean="0">
                <a:latin typeface="Casper Bold" panose="02000806040000020004" pitchFamily="2" charset="0"/>
                <a:ea typeface="Karla" pitchFamily="2" charset="0"/>
                <a:cs typeface="Karla" pitchFamily="2" charset="0"/>
              </a:rPr>
              <a:t>Internet of Things</a:t>
            </a:r>
            <a:endParaRPr lang="en-US" sz="1600" dirty="0">
              <a:latin typeface="Raleway ExtraBold" pitchFamily="34" charset="-52"/>
            </a:endParaRPr>
          </a:p>
        </p:txBody>
      </p:sp>
      <p:sp>
        <p:nvSpPr>
          <p:cNvPr id="2" name="Rectangle 1"/>
          <p:cNvSpPr/>
          <p:nvPr/>
        </p:nvSpPr>
        <p:spPr>
          <a:xfrm>
            <a:off x="5295900" y="838200"/>
            <a:ext cx="5867400" cy="551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69176" y="1502001"/>
            <a:ext cx="4102847" cy="48543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ttps://qph.fs.quoracdn.net/main-qimg-1b0c8a87519861fe262440811ae59ef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705" y="1848776"/>
            <a:ext cx="5543635" cy="34493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003422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8431" y="245782"/>
            <a:ext cx="11239446" cy="492443"/>
          </a:xfrm>
          <a:prstGeom prst="rect">
            <a:avLst/>
          </a:prstGeom>
        </p:spPr>
        <p:txBody>
          <a:bodyPr wrap="square">
            <a:spAutoFit/>
          </a:bodyPr>
          <a:lstStyle/>
          <a:p>
            <a:pPr algn="just"/>
            <a:r>
              <a:rPr lang="en-US" sz="2600" b="1" dirty="0" err="1"/>
              <a:t>IoT</a:t>
            </a:r>
            <a:r>
              <a:rPr lang="en-US" sz="2600" b="1" dirty="0"/>
              <a:t> used in Legal Actions, Regulatory, Legal, and Rights Issues </a:t>
            </a:r>
            <a:r>
              <a:rPr lang="en-US" sz="2600" b="1" dirty="0" smtClean="0"/>
              <a:t>Summary </a:t>
            </a:r>
            <a:r>
              <a:rPr lang="en-US" sz="2600" b="1" dirty="0" smtClean="0">
                <a:solidFill>
                  <a:schemeClr val="tx1">
                    <a:lumMod val="85000"/>
                    <a:lumOff val="15000"/>
                  </a:schemeClr>
                </a:solidFill>
                <a:cs typeface="Arial" panose="020B0604020202020204" pitchFamily="34" charset="0"/>
              </a:rPr>
              <a:t>(CO-5)</a:t>
            </a:r>
            <a:endParaRPr lang="en-US" sz="2600" b="1" dirty="0">
              <a:solidFill>
                <a:schemeClr val="tx1">
                  <a:lumMod val="85000"/>
                  <a:lumOff val="15000"/>
                </a:schemeClr>
              </a:solidFill>
              <a:cs typeface="Arial" panose="020B0604020202020204" pitchFamily="34" charset="0"/>
            </a:endParaRPr>
          </a:p>
        </p:txBody>
      </p:sp>
      <p:sp>
        <p:nvSpPr>
          <p:cNvPr id="4" name="Rectangle 3"/>
          <p:cNvSpPr/>
          <p:nvPr/>
        </p:nvSpPr>
        <p:spPr>
          <a:xfrm>
            <a:off x="150223" y="1092364"/>
            <a:ext cx="11867654" cy="5016758"/>
          </a:xfrm>
          <a:prstGeom prst="rect">
            <a:avLst/>
          </a:prstGeom>
        </p:spPr>
        <p:txBody>
          <a:bodyPr wrap="square">
            <a:spAutoFit/>
          </a:bodyPr>
          <a:lstStyle/>
          <a:p>
            <a:pPr algn="just"/>
            <a:r>
              <a:rPr lang="en-US" sz="2000" dirty="0"/>
              <a:t>Legal </a:t>
            </a:r>
            <a:r>
              <a:rPr lang="en-US" sz="2000" dirty="0" smtClean="0"/>
              <a:t>Issues</a:t>
            </a:r>
          </a:p>
          <a:p>
            <a:pPr algn="just"/>
            <a:endParaRPr lang="en-US" sz="2000" dirty="0"/>
          </a:p>
          <a:p>
            <a:pPr algn="just"/>
            <a:r>
              <a:rPr lang="en-US" sz="2000" dirty="0"/>
              <a:t>After having defined the challenges and ethical issues, a new legal question about the ability of the existence of laws ready to protect users in such an environment arises.. This is a </a:t>
            </a:r>
            <a:r>
              <a:rPr lang="en-US" sz="2000" dirty="0" smtClean="0"/>
              <a:t>major concern </a:t>
            </a:r>
            <a:r>
              <a:rPr lang="en-US" sz="2000" dirty="0"/>
              <a:t>because the border between physical and virtual is almost transparent in </a:t>
            </a:r>
            <a:r>
              <a:rPr lang="en-US" sz="2000" dirty="0" err="1"/>
              <a:t>IoT</a:t>
            </a:r>
            <a:r>
              <a:rPr lang="en-US" sz="2000" dirty="0"/>
              <a:t>. </a:t>
            </a:r>
            <a:endParaRPr lang="en-US" sz="2000" dirty="0" smtClean="0"/>
          </a:p>
          <a:p>
            <a:pPr algn="just"/>
            <a:endParaRPr lang="en-US" sz="2000" dirty="0"/>
          </a:p>
          <a:p>
            <a:pPr algn="just"/>
            <a:endParaRPr lang="en-US" sz="2000" dirty="0" smtClean="0"/>
          </a:p>
          <a:p>
            <a:pPr algn="just"/>
            <a:r>
              <a:rPr lang="en-US" sz="2000" dirty="0" smtClean="0"/>
              <a:t>The </a:t>
            </a:r>
            <a:r>
              <a:rPr lang="en-US" sz="2000" dirty="0"/>
              <a:t>following questions are examples for issues needed to be discussed.</a:t>
            </a:r>
          </a:p>
          <a:p>
            <a:pPr algn="just"/>
            <a:endParaRPr lang="en-US" sz="2000" dirty="0"/>
          </a:p>
          <a:p>
            <a:pPr algn="just"/>
            <a:r>
              <a:rPr lang="en-US" sz="2000" dirty="0"/>
              <a:t>1</a:t>
            </a:r>
            <a:r>
              <a:rPr lang="en-US" sz="2000" dirty="0" smtClean="0"/>
              <a:t>-What </a:t>
            </a:r>
            <a:r>
              <a:rPr lang="en-US" sz="2000" dirty="0"/>
              <a:t>will happen when internet goes down in medical applications, who is responsible, who will be sanctioned? Is it the medical service provider or the local or global internet service provider?</a:t>
            </a:r>
          </a:p>
          <a:p>
            <a:pPr algn="just"/>
            <a:r>
              <a:rPr lang="en-US" sz="2000" dirty="0"/>
              <a:t>2</a:t>
            </a:r>
            <a:r>
              <a:rPr lang="en-US" sz="2000" dirty="0" smtClean="0"/>
              <a:t>-Who </a:t>
            </a:r>
            <a:r>
              <a:rPr lang="en-US" sz="2000" dirty="0"/>
              <a:t>is responsible for patching new </a:t>
            </a:r>
            <a:r>
              <a:rPr lang="en-US" sz="2000" dirty="0" err="1"/>
              <a:t>IoT</a:t>
            </a:r>
            <a:r>
              <a:rPr lang="en-US" sz="2000" dirty="0"/>
              <a:t> devices to be sure its fully secured?</a:t>
            </a:r>
          </a:p>
          <a:p>
            <a:pPr algn="just"/>
            <a:r>
              <a:rPr lang="en-US" sz="2000" dirty="0"/>
              <a:t>3</a:t>
            </a:r>
            <a:r>
              <a:rPr lang="en-US" sz="2000" dirty="0" smtClean="0"/>
              <a:t>-Are </a:t>
            </a:r>
            <a:r>
              <a:rPr lang="en-US" sz="2000" dirty="0"/>
              <a:t>the standards and laws ready to deal with these situations?</a:t>
            </a:r>
          </a:p>
          <a:p>
            <a:pPr algn="just"/>
            <a:r>
              <a:rPr lang="en-US" sz="2000" dirty="0"/>
              <a:t>4</a:t>
            </a:r>
            <a:r>
              <a:rPr lang="en-US" sz="2000" dirty="0" smtClean="0"/>
              <a:t>-What </a:t>
            </a:r>
            <a:r>
              <a:rPr lang="en-US" sz="2000" dirty="0"/>
              <a:t>happens if a medical service provider is out of business? What is the fate of the patients, how the data will be used?</a:t>
            </a:r>
          </a:p>
          <a:p>
            <a:pPr algn="just"/>
            <a:r>
              <a:rPr lang="en-US" sz="2000" dirty="0"/>
              <a:t>5</a:t>
            </a:r>
            <a:r>
              <a:rPr lang="en-US" sz="2000" dirty="0" smtClean="0"/>
              <a:t>-When </a:t>
            </a:r>
            <a:r>
              <a:rPr lang="en-US" sz="2000" dirty="0"/>
              <a:t>these devices should take a break from collecting data?</a:t>
            </a:r>
          </a:p>
        </p:txBody>
      </p:sp>
    </p:spTree>
    <p:extLst>
      <p:ext uri="{BB962C8B-B14F-4D97-AF65-F5344CB8AC3E}">
        <p14:creationId xmlns:p14="http://schemas.microsoft.com/office/powerpoint/2010/main" val="2212563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6</a:t>
            </a:fld>
            <a:endParaRPr lang="en-US"/>
          </a:p>
        </p:txBody>
      </p:sp>
      <p:pic>
        <p:nvPicPr>
          <p:cNvPr id="2" name="Picture 1"/>
          <p:cNvPicPr>
            <a:picLocks noChangeAspect="1"/>
          </p:cNvPicPr>
          <p:nvPr/>
        </p:nvPicPr>
        <p:blipFill>
          <a:blip r:embed="rId2"/>
          <a:stretch>
            <a:fillRect/>
          </a:stretch>
        </p:blipFill>
        <p:spPr>
          <a:xfrm>
            <a:off x="737461" y="0"/>
            <a:ext cx="11102879" cy="6858000"/>
          </a:xfrm>
          <a:prstGeom prst="rect">
            <a:avLst/>
          </a:prstGeom>
        </p:spPr>
      </p:pic>
    </p:spTree>
    <p:extLst>
      <p:ext uri="{BB962C8B-B14F-4D97-AF65-F5344CB8AC3E}">
        <p14:creationId xmlns:p14="http://schemas.microsoft.com/office/powerpoint/2010/main" val="636633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7</a:t>
            </a:fld>
            <a:endParaRPr lang="en-US"/>
          </a:p>
        </p:txBody>
      </p:sp>
      <p:pic>
        <p:nvPicPr>
          <p:cNvPr id="2" name="Picture 1"/>
          <p:cNvPicPr>
            <a:picLocks noChangeAspect="1"/>
          </p:cNvPicPr>
          <p:nvPr/>
        </p:nvPicPr>
        <p:blipFill>
          <a:blip r:embed="rId2"/>
          <a:stretch>
            <a:fillRect/>
          </a:stretch>
        </p:blipFill>
        <p:spPr>
          <a:xfrm>
            <a:off x="1133504" y="1324492"/>
            <a:ext cx="9737212" cy="4164639"/>
          </a:xfrm>
          <a:prstGeom prst="rect">
            <a:avLst/>
          </a:prstGeom>
        </p:spPr>
      </p:pic>
    </p:spTree>
    <p:extLst>
      <p:ext uri="{BB962C8B-B14F-4D97-AF65-F5344CB8AC3E}">
        <p14:creationId xmlns:p14="http://schemas.microsoft.com/office/powerpoint/2010/main" val="2284911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8</a:t>
            </a:fld>
            <a:endParaRPr lang="en-US"/>
          </a:p>
        </p:txBody>
      </p:sp>
      <p:sp>
        <p:nvSpPr>
          <p:cNvPr id="2" name="Rectangle 1"/>
          <p:cNvSpPr/>
          <p:nvPr/>
        </p:nvSpPr>
        <p:spPr>
          <a:xfrm>
            <a:off x="751117" y="154277"/>
            <a:ext cx="10857060" cy="5693865"/>
          </a:xfrm>
          <a:prstGeom prst="rect">
            <a:avLst/>
          </a:prstGeom>
        </p:spPr>
        <p:txBody>
          <a:bodyPr wrap="square">
            <a:spAutoFit/>
          </a:bodyPr>
          <a:lstStyle/>
          <a:p>
            <a:r>
              <a:rPr lang="en-US" sz="2800" b="1" dirty="0"/>
              <a:t>Legal and regulatory aspects in the Industrial </a:t>
            </a:r>
            <a:r>
              <a:rPr lang="en-US" sz="2800" b="1" dirty="0" err="1"/>
              <a:t>IoT</a:t>
            </a:r>
            <a:endParaRPr lang="en-US" sz="2800" b="1" dirty="0"/>
          </a:p>
          <a:p>
            <a:endParaRPr lang="en-US" sz="2400" dirty="0"/>
          </a:p>
          <a:p>
            <a:r>
              <a:rPr lang="en-US" sz="2400" dirty="0" smtClean="0"/>
              <a:t>1. Fair </a:t>
            </a:r>
            <a:r>
              <a:rPr lang="en-US" sz="2400" dirty="0"/>
              <a:t>access to connectivity bandwidth</a:t>
            </a:r>
          </a:p>
          <a:p>
            <a:endParaRPr lang="en-US" sz="2400" dirty="0"/>
          </a:p>
          <a:p>
            <a:r>
              <a:rPr lang="en-US" sz="2400" dirty="0" smtClean="0"/>
              <a:t>2. Responsibility</a:t>
            </a:r>
            <a:r>
              <a:rPr lang="en-US" sz="2400" dirty="0"/>
              <a:t>, Accountability and Liability Issues</a:t>
            </a:r>
          </a:p>
          <a:p>
            <a:endParaRPr lang="en-US" sz="2400" dirty="0"/>
          </a:p>
          <a:p>
            <a:r>
              <a:rPr lang="en-US" sz="2400" dirty="0" smtClean="0"/>
              <a:t>3. </a:t>
            </a:r>
            <a:r>
              <a:rPr lang="en-US" sz="2400" dirty="0" err="1" smtClean="0"/>
              <a:t>IoT</a:t>
            </a:r>
            <a:r>
              <a:rPr lang="en-US" sz="2400" dirty="0" smtClean="0"/>
              <a:t> </a:t>
            </a:r>
            <a:r>
              <a:rPr lang="en-US" sz="2400" dirty="0"/>
              <a:t>Law about Data Handling</a:t>
            </a:r>
          </a:p>
          <a:p>
            <a:endParaRPr lang="en-US" sz="2400" dirty="0"/>
          </a:p>
          <a:p>
            <a:r>
              <a:rPr lang="en-US" sz="2400" dirty="0" smtClean="0"/>
              <a:t>4. Unlawful </a:t>
            </a:r>
            <a:r>
              <a:rPr lang="en-US" sz="2400" dirty="0"/>
              <a:t>profiling</a:t>
            </a:r>
          </a:p>
          <a:p>
            <a:endParaRPr lang="en-US" sz="2400" dirty="0"/>
          </a:p>
          <a:p>
            <a:r>
              <a:rPr lang="en-US" sz="2400" dirty="0" smtClean="0"/>
              <a:t>5. Privacy </a:t>
            </a:r>
            <a:r>
              <a:rPr lang="en-US" sz="2400" dirty="0"/>
              <a:t>and Security</a:t>
            </a:r>
          </a:p>
          <a:p>
            <a:endParaRPr lang="en-US" sz="2400" dirty="0"/>
          </a:p>
          <a:p>
            <a:r>
              <a:rPr lang="en-US" sz="2400" dirty="0" smtClean="0"/>
              <a:t>6. Ownership </a:t>
            </a:r>
            <a:r>
              <a:rPr lang="en-US" sz="2400" dirty="0"/>
              <a:t>of data</a:t>
            </a:r>
          </a:p>
          <a:p>
            <a:endParaRPr lang="en-US" sz="2400" dirty="0"/>
          </a:p>
          <a:p>
            <a:r>
              <a:rPr lang="en-US" sz="2400" dirty="0" smtClean="0"/>
              <a:t>7. Automated contracts</a:t>
            </a:r>
            <a:endParaRPr lang="en-US" sz="2400" dirty="0"/>
          </a:p>
        </p:txBody>
      </p:sp>
    </p:spTree>
    <p:extLst>
      <p:ext uri="{BB962C8B-B14F-4D97-AF65-F5344CB8AC3E}">
        <p14:creationId xmlns:p14="http://schemas.microsoft.com/office/powerpoint/2010/main" val="2812723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9</a:t>
            </a:fld>
            <a:endParaRPr lang="en-US"/>
          </a:p>
        </p:txBody>
      </p:sp>
      <p:sp>
        <p:nvSpPr>
          <p:cNvPr id="3" name="TextBox 2"/>
          <p:cNvSpPr txBox="1"/>
          <p:nvPr/>
        </p:nvSpPr>
        <p:spPr>
          <a:xfrm>
            <a:off x="819401" y="177510"/>
            <a:ext cx="11253103" cy="446276"/>
          </a:xfrm>
          <a:prstGeom prst="rect">
            <a:avLst/>
          </a:prstGeom>
          <a:noFill/>
        </p:spPr>
        <p:txBody>
          <a:bodyPr wrap="square" rtlCol="0">
            <a:spAutoFit/>
          </a:bodyPr>
          <a:lstStyle/>
          <a:p>
            <a:r>
              <a:rPr lang="en-US" sz="2300" b="1" dirty="0" smtClean="0"/>
              <a:t>Emerging Economy and Development Issues: Ensuring </a:t>
            </a:r>
            <a:r>
              <a:rPr lang="en-US" sz="2300" b="1" dirty="0" err="1" smtClean="0"/>
              <a:t>IoT</a:t>
            </a:r>
            <a:r>
              <a:rPr lang="en-US" sz="2300" b="1" dirty="0" smtClean="0"/>
              <a:t> Opportunities are Global   (CO-2)</a:t>
            </a:r>
            <a:endParaRPr lang="en-US" sz="2300" b="1" dirty="0"/>
          </a:p>
        </p:txBody>
      </p:sp>
      <p:sp>
        <p:nvSpPr>
          <p:cNvPr id="2" name="Rectangle 1"/>
          <p:cNvSpPr/>
          <p:nvPr/>
        </p:nvSpPr>
        <p:spPr>
          <a:xfrm>
            <a:off x="0" y="1904212"/>
            <a:ext cx="12031534" cy="2893100"/>
          </a:xfrm>
          <a:prstGeom prst="rect">
            <a:avLst/>
          </a:prstGeom>
        </p:spPr>
        <p:txBody>
          <a:bodyPr wrap="square">
            <a:spAutoFit/>
          </a:bodyPr>
          <a:lstStyle/>
          <a:p>
            <a:pPr algn="just"/>
            <a:r>
              <a:rPr lang="en-US" sz="2600" dirty="0"/>
              <a:t>The Internet of Things holds significant promise for delivering social and economic benefits to emerging and developing economies. This includes areas such as sustainable agriculture, water quality and use, healthcare, industrialization, and environmental management, among others. As such, </a:t>
            </a:r>
            <a:r>
              <a:rPr lang="en-US" sz="2600" dirty="0" err="1"/>
              <a:t>IoT</a:t>
            </a:r>
            <a:r>
              <a:rPr lang="en-US" sz="2600" dirty="0"/>
              <a:t> holds promise as a tool in achieving the United Nations Sustainable Development Goals. The broad scope of </a:t>
            </a:r>
            <a:r>
              <a:rPr lang="en-US" sz="2600" dirty="0" err="1"/>
              <a:t>IoT</a:t>
            </a:r>
            <a:r>
              <a:rPr lang="en-US" sz="2600" dirty="0"/>
              <a:t> challenges will not be unique to industrialized countries. Developing regions also will need to respond to realize the potential benefits of </a:t>
            </a:r>
            <a:r>
              <a:rPr lang="en-US" sz="2600" dirty="0" err="1"/>
              <a:t>IoT</a:t>
            </a:r>
            <a:r>
              <a:rPr lang="en-US" sz="2600" dirty="0"/>
              <a:t>.</a:t>
            </a:r>
          </a:p>
        </p:txBody>
      </p:sp>
    </p:spTree>
    <p:extLst>
      <p:ext uri="{BB962C8B-B14F-4D97-AF65-F5344CB8AC3E}">
        <p14:creationId xmlns:p14="http://schemas.microsoft.com/office/powerpoint/2010/main" val="221176680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1570</TotalTime>
  <Words>653</Words>
  <Application>Microsoft Office PowerPoint</Application>
  <PresentationFormat>Widescreen</PresentationFormat>
  <Paragraphs>78</Paragraphs>
  <Slides>19</Slides>
  <Notes>0</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19</vt:i4>
      </vt:variant>
    </vt:vector>
  </HeadingPairs>
  <TitlesOfParts>
    <vt:vector size="32" baseType="lpstr">
      <vt:lpstr>Arial</vt:lpstr>
      <vt:lpstr>Arial Black</vt:lpstr>
      <vt:lpstr>Arial Unicode MS</vt:lpstr>
      <vt:lpstr>Calibri</vt:lpstr>
      <vt:lpstr>Calibri Light</vt:lpstr>
      <vt:lpstr>Casper</vt:lpstr>
      <vt:lpstr>Casper Bold</vt:lpstr>
      <vt:lpstr>Karla</vt:lpstr>
      <vt:lpstr>Raleway ExtraBold</vt:lpstr>
      <vt:lpstr>Times New Roman</vt:lpstr>
      <vt:lpstr>1_Office Theme</vt:lpstr>
      <vt:lpstr>Contents Slide Master</vt:lpstr>
      <vt:lpstr>CorelDRAW</vt:lpstr>
      <vt:lpstr>PowerPoint Presentation</vt:lpstr>
      <vt:lpstr>Internet of Things</vt:lpstr>
      <vt:lpstr>UNIT 3  CHAPTER 6  Proliferation and IoT Devices</vt:lpstr>
      <vt:lpstr>Internet of Things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RAHUL KUMAR</cp:lastModifiedBy>
  <cp:revision>252</cp:revision>
  <dcterms:created xsi:type="dcterms:W3CDTF">2019-01-09T10:33:58Z</dcterms:created>
  <dcterms:modified xsi:type="dcterms:W3CDTF">2023-06-01T16:11:13Z</dcterms:modified>
</cp:coreProperties>
</file>